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3" autoAdjust="0"/>
    <p:restoredTop sz="94660"/>
  </p:normalViewPr>
  <p:slideViewPr>
    <p:cSldViewPr snapToGrid="0">
      <p:cViewPr varScale="1">
        <p:scale>
          <a:sx n="82" d="100"/>
          <a:sy n="82" d="100"/>
        </p:scale>
        <p:origin x="701"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10CC14-F199-4CEE-821F-D1B5DED2084E}"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CD62C6-2CEF-4A47-8CFE-B4E974D8AFB6}" type="slidenum">
              <a:rPr lang="en-US" smtClean="0"/>
              <a:t>‹#›</a:t>
            </a:fld>
            <a:endParaRPr lang="en-US"/>
          </a:p>
        </p:txBody>
      </p:sp>
    </p:spTree>
    <p:extLst>
      <p:ext uri="{BB962C8B-B14F-4D97-AF65-F5344CB8AC3E}">
        <p14:creationId xmlns:p14="http://schemas.microsoft.com/office/powerpoint/2010/main" val="2107892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10CC14-F199-4CEE-821F-D1B5DED2084E}" type="datetimeFigureOut">
              <a:rPr lang="en-US" smtClean="0"/>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CD62C6-2CEF-4A47-8CFE-B4E974D8AFB6}" type="slidenum">
              <a:rPr lang="en-US" smtClean="0"/>
              <a:t>‹#›</a:t>
            </a:fld>
            <a:endParaRPr lang="en-US"/>
          </a:p>
        </p:txBody>
      </p:sp>
    </p:spTree>
    <p:extLst>
      <p:ext uri="{BB962C8B-B14F-4D97-AF65-F5344CB8AC3E}">
        <p14:creationId xmlns:p14="http://schemas.microsoft.com/office/powerpoint/2010/main" val="254794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210CC14-F199-4CEE-821F-D1B5DED2084E}"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CD62C6-2CEF-4A47-8CFE-B4E974D8AFB6}" type="slidenum">
              <a:rPr lang="en-US" smtClean="0"/>
              <a:t>‹#›</a:t>
            </a:fld>
            <a:endParaRPr lang="en-US"/>
          </a:p>
        </p:txBody>
      </p:sp>
    </p:spTree>
    <p:extLst>
      <p:ext uri="{BB962C8B-B14F-4D97-AF65-F5344CB8AC3E}">
        <p14:creationId xmlns:p14="http://schemas.microsoft.com/office/powerpoint/2010/main" val="1627736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210CC14-F199-4CEE-821F-D1B5DED2084E}"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CD62C6-2CEF-4A47-8CFE-B4E974D8AFB6}"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907494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10CC14-F199-4CEE-821F-D1B5DED2084E}"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CD62C6-2CEF-4A47-8CFE-B4E974D8AFB6}" type="slidenum">
              <a:rPr lang="en-US" smtClean="0"/>
              <a:t>‹#›</a:t>
            </a:fld>
            <a:endParaRPr lang="en-US"/>
          </a:p>
        </p:txBody>
      </p:sp>
    </p:spTree>
    <p:extLst>
      <p:ext uri="{BB962C8B-B14F-4D97-AF65-F5344CB8AC3E}">
        <p14:creationId xmlns:p14="http://schemas.microsoft.com/office/powerpoint/2010/main" val="16016935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210CC14-F199-4CEE-821F-D1B5DED2084E}" type="datetimeFigureOut">
              <a:rPr lang="en-US" smtClean="0"/>
              <a:t>3/28/2023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CD62C6-2CEF-4A47-8CFE-B4E974D8AFB6}" type="slidenum">
              <a:rPr lang="en-US" smtClean="0"/>
              <a:t>‹#›</a:t>
            </a:fld>
            <a:endParaRPr lang="en-US"/>
          </a:p>
        </p:txBody>
      </p:sp>
    </p:spTree>
    <p:extLst>
      <p:ext uri="{BB962C8B-B14F-4D97-AF65-F5344CB8AC3E}">
        <p14:creationId xmlns:p14="http://schemas.microsoft.com/office/powerpoint/2010/main" val="18278377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210CC14-F199-4CEE-821F-D1B5DED2084E}" type="datetimeFigureOut">
              <a:rPr lang="en-US" smtClean="0"/>
              <a:t>3/28/2023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CD62C6-2CEF-4A47-8CFE-B4E974D8AFB6}" type="slidenum">
              <a:rPr lang="en-US" smtClean="0"/>
              <a:t>‹#›</a:t>
            </a:fld>
            <a:endParaRPr lang="en-US"/>
          </a:p>
        </p:txBody>
      </p:sp>
    </p:spTree>
    <p:extLst>
      <p:ext uri="{BB962C8B-B14F-4D97-AF65-F5344CB8AC3E}">
        <p14:creationId xmlns:p14="http://schemas.microsoft.com/office/powerpoint/2010/main" val="32874199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10CC14-F199-4CEE-821F-D1B5DED2084E}"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CD62C6-2CEF-4A47-8CFE-B4E974D8AFB6}" type="slidenum">
              <a:rPr lang="en-US" smtClean="0"/>
              <a:t>‹#›</a:t>
            </a:fld>
            <a:endParaRPr lang="en-US"/>
          </a:p>
        </p:txBody>
      </p:sp>
    </p:spTree>
    <p:extLst>
      <p:ext uri="{BB962C8B-B14F-4D97-AF65-F5344CB8AC3E}">
        <p14:creationId xmlns:p14="http://schemas.microsoft.com/office/powerpoint/2010/main" val="5498185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10CC14-F199-4CEE-821F-D1B5DED2084E}"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CD62C6-2CEF-4A47-8CFE-B4E974D8AFB6}" type="slidenum">
              <a:rPr lang="en-US" smtClean="0"/>
              <a:t>‹#›</a:t>
            </a:fld>
            <a:endParaRPr lang="en-US"/>
          </a:p>
        </p:txBody>
      </p:sp>
    </p:spTree>
    <p:extLst>
      <p:ext uri="{BB962C8B-B14F-4D97-AF65-F5344CB8AC3E}">
        <p14:creationId xmlns:p14="http://schemas.microsoft.com/office/powerpoint/2010/main" val="3030919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A210CC14-F199-4CEE-821F-D1B5DED2084E}"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CD62C6-2CEF-4A47-8CFE-B4E974D8AFB6}" type="slidenum">
              <a:rPr lang="en-US" smtClean="0"/>
              <a:t>‹#›</a:t>
            </a:fld>
            <a:endParaRPr lang="en-US"/>
          </a:p>
        </p:txBody>
      </p:sp>
    </p:spTree>
    <p:extLst>
      <p:ext uri="{BB962C8B-B14F-4D97-AF65-F5344CB8AC3E}">
        <p14:creationId xmlns:p14="http://schemas.microsoft.com/office/powerpoint/2010/main" val="1339876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10CC14-F199-4CEE-821F-D1B5DED2084E}"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CD62C6-2CEF-4A47-8CFE-B4E974D8AFB6}" type="slidenum">
              <a:rPr lang="en-US" smtClean="0"/>
              <a:t>‹#›</a:t>
            </a:fld>
            <a:endParaRPr lang="en-US"/>
          </a:p>
        </p:txBody>
      </p:sp>
    </p:spTree>
    <p:extLst>
      <p:ext uri="{BB962C8B-B14F-4D97-AF65-F5344CB8AC3E}">
        <p14:creationId xmlns:p14="http://schemas.microsoft.com/office/powerpoint/2010/main" val="499517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10CC14-F199-4CEE-821F-D1B5DED2084E}" type="datetimeFigureOut">
              <a:rPr lang="en-US" smtClean="0"/>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CD62C6-2CEF-4A47-8CFE-B4E974D8AFB6}" type="slidenum">
              <a:rPr lang="en-US" smtClean="0"/>
              <a:t>‹#›</a:t>
            </a:fld>
            <a:endParaRPr lang="en-US"/>
          </a:p>
        </p:txBody>
      </p:sp>
    </p:spTree>
    <p:extLst>
      <p:ext uri="{BB962C8B-B14F-4D97-AF65-F5344CB8AC3E}">
        <p14:creationId xmlns:p14="http://schemas.microsoft.com/office/powerpoint/2010/main" val="1830837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10CC14-F199-4CEE-821F-D1B5DED2084E}" type="datetimeFigureOut">
              <a:rPr lang="en-US" smtClean="0"/>
              <a:t>3/28/2023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CD62C6-2CEF-4A47-8CFE-B4E974D8AFB6}" type="slidenum">
              <a:rPr lang="en-US" smtClean="0"/>
              <a:t>‹#›</a:t>
            </a:fld>
            <a:endParaRPr lang="en-US"/>
          </a:p>
        </p:txBody>
      </p:sp>
    </p:spTree>
    <p:extLst>
      <p:ext uri="{BB962C8B-B14F-4D97-AF65-F5344CB8AC3E}">
        <p14:creationId xmlns:p14="http://schemas.microsoft.com/office/powerpoint/2010/main" val="1408957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A210CC14-F199-4CEE-821F-D1B5DED2084E}" type="datetimeFigureOut">
              <a:rPr lang="en-US" smtClean="0"/>
              <a:t>3/28/2023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54CD62C6-2CEF-4A47-8CFE-B4E974D8AFB6}" type="slidenum">
              <a:rPr lang="en-US" smtClean="0"/>
              <a:t>‹#›</a:t>
            </a:fld>
            <a:endParaRPr lang="en-US"/>
          </a:p>
        </p:txBody>
      </p:sp>
    </p:spTree>
    <p:extLst>
      <p:ext uri="{BB962C8B-B14F-4D97-AF65-F5344CB8AC3E}">
        <p14:creationId xmlns:p14="http://schemas.microsoft.com/office/powerpoint/2010/main" val="3093069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210CC14-F199-4CEE-821F-D1B5DED2084E}" type="datetimeFigureOut">
              <a:rPr lang="en-US" smtClean="0"/>
              <a:t>3/28/2023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54CD62C6-2CEF-4A47-8CFE-B4E974D8AFB6}" type="slidenum">
              <a:rPr lang="en-US" smtClean="0"/>
              <a:t>‹#›</a:t>
            </a:fld>
            <a:endParaRPr lang="en-US"/>
          </a:p>
        </p:txBody>
      </p:sp>
    </p:spTree>
    <p:extLst>
      <p:ext uri="{BB962C8B-B14F-4D97-AF65-F5344CB8AC3E}">
        <p14:creationId xmlns:p14="http://schemas.microsoft.com/office/powerpoint/2010/main" val="615134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A210CC14-F199-4CEE-821F-D1B5DED2084E}" type="datetimeFigureOut">
              <a:rPr lang="en-US" smtClean="0"/>
              <a:t>3/28/2023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54CD62C6-2CEF-4A47-8CFE-B4E974D8AFB6}" type="slidenum">
              <a:rPr lang="en-US" smtClean="0"/>
              <a:t>‹#›</a:t>
            </a:fld>
            <a:endParaRPr lang="en-US"/>
          </a:p>
        </p:txBody>
      </p:sp>
    </p:spTree>
    <p:extLst>
      <p:ext uri="{BB962C8B-B14F-4D97-AF65-F5344CB8AC3E}">
        <p14:creationId xmlns:p14="http://schemas.microsoft.com/office/powerpoint/2010/main" val="1463502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10CC14-F199-4CEE-821F-D1B5DED2084E}" type="datetimeFigureOut">
              <a:rPr lang="en-US" smtClean="0"/>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CD62C6-2CEF-4A47-8CFE-B4E974D8AFB6}" type="slidenum">
              <a:rPr lang="en-US" smtClean="0"/>
              <a:t>‹#›</a:t>
            </a:fld>
            <a:endParaRPr lang="en-US"/>
          </a:p>
        </p:txBody>
      </p:sp>
    </p:spTree>
    <p:extLst>
      <p:ext uri="{BB962C8B-B14F-4D97-AF65-F5344CB8AC3E}">
        <p14:creationId xmlns:p14="http://schemas.microsoft.com/office/powerpoint/2010/main" val="4099271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210CC14-F199-4CEE-821F-D1B5DED2084E}" type="datetimeFigureOut">
              <a:rPr lang="en-US" smtClean="0"/>
              <a:t>3/28/2023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4CD62C6-2CEF-4A47-8CFE-B4E974D8AFB6}" type="slidenum">
              <a:rPr lang="en-US" smtClean="0"/>
              <a:t>‹#›</a:t>
            </a:fld>
            <a:endParaRPr lang="en-US"/>
          </a:p>
        </p:txBody>
      </p:sp>
    </p:spTree>
    <p:extLst>
      <p:ext uri="{BB962C8B-B14F-4D97-AF65-F5344CB8AC3E}">
        <p14:creationId xmlns:p14="http://schemas.microsoft.com/office/powerpoint/2010/main" val="167916677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BB38A-3FA2-9BDC-D06E-B3221439C4EA}"/>
              </a:ext>
            </a:extLst>
          </p:cNvPr>
          <p:cNvSpPr>
            <a:spLocks noGrp="1"/>
          </p:cNvSpPr>
          <p:nvPr>
            <p:ph type="ctrTitle"/>
          </p:nvPr>
        </p:nvSpPr>
        <p:spPr/>
        <p:txBody>
          <a:bodyPr/>
          <a:lstStyle/>
          <a:p>
            <a:r>
              <a:rPr lang="en-US" b="1" dirty="0"/>
              <a:t>Probability Distribution</a:t>
            </a:r>
          </a:p>
        </p:txBody>
      </p:sp>
      <p:sp>
        <p:nvSpPr>
          <p:cNvPr id="3" name="Subtitle 2">
            <a:extLst>
              <a:ext uri="{FF2B5EF4-FFF2-40B4-BE49-F238E27FC236}">
                <a16:creationId xmlns:a16="http://schemas.microsoft.com/office/drawing/2014/main" id="{FD334C85-EE81-FA98-AE61-9886E089EF1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68173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21681-4180-C7D3-005C-1E9C9EC8C1AB}"/>
              </a:ext>
            </a:extLst>
          </p:cNvPr>
          <p:cNvSpPr>
            <a:spLocks noGrp="1"/>
          </p:cNvSpPr>
          <p:nvPr>
            <p:ph type="title"/>
          </p:nvPr>
        </p:nvSpPr>
        <p:spPr/>
        <p:txBody>
          <a:bodyPr/>
          <a:lstStyle/>
          <a:p>
            <a:r>
              <a:rPr lang="en-US" b="1" dirty="0"/>
              <a:t>Theoretical Distribution</a:t>
            </a:r>
          </a:p>
        </p:txBody>
      </p:sp>
      <p:sp>
        <p:nvSpPr>
          <p:cNvPr id="3" name="Content Placeholder 2">
            <a:extLst>
              <a:ext uri="{FF2B5EF4-FFF2-40B4-BE49-F238E27FC236}">
                <a16:creationId xmlns:a16="http://schemas.microsoft.com/office/drawing/2014/main" id="{9869C245-09E0-6F3C-2101-AB4A07C8797F}"/>
              </a:ext>
            </a:extLst>
          </p:cNvPr>
          <p:cNvSpPr>
            <a:spLocks noGrp="1"/>
          </p:cNvSpPr>
          <p:nvPr>
            <p:ph idx="1"/>
          </p:nvPr>
        </p:nvSpPr>
        <p:spPr/>
        <p:txBody>
          <a:bodyPr/>
          <a:lstStyle/>
          <a:p>
            <a:pPr marL="0" indent="0" algn="just">
              <a:buNone/>
            </a:pPr>
            <a:r>
              <a:rPr lang="en-US" dirty="0"/>
              <a:t>A random exponent is assumed as a model for theoretical distribution, and the probabilities are given by a function of the random variable is called probability function.</a:t>
            </a:r>
          </a:p>
          <a:p>
            <a:pPr marL="0" indent="0" algn="just">
              <a:buNone/>
            </a:pPr>
            <a:r>
              <a:rPr lang="en-US" dirty="0"/>
              <a:t>For example, if we toss a fair coin, the probability of getting a head is 12. If we toss it for 50 times, the probability of getting a head is 25. We call this as the theoretical or expected frequency of the heads. But actually, by tossing a coin, we may get 25, 30 or 35 heads which we call as the observed frequency.</a:t>
            </a:r>
          </a:p>
          <a:p>
            <a:pPr marL="0" indent="0" algn="just">
              <a:buNone/>
            </a:pPr>
            <a:r>
              <a:rPr lang="en-US" dirty="0"/>
              <a:t>Thus, the observed frequency and the expected frequency may equal or may differ from each other due to fluctuation in the experiment.</a:t>
            </a:r>
          </a:p>
        </p:txBody>
      </p:sp>
    </p:spTree>
    <p:extLst>
      <p:ext uri="{BB962C8B-B14F-4D97-AF65-F5344CB8AC3E}">
        <p14:creationId xmlns:p14="http://schemas.microsoft.com/office/powerpoint/2010/main" val="1875212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4ACAB-C54E-0E62-DDB1-EA78AE057740}"/>
              </a:ext>
            </a:extLst>
          </p:cNvPr>
          <p:cNvSpPr>
            <a:spLocks noGrp="1"/>
          </p:cNvSpPr>
          <p:nvPr>
            <p:ph type="title"/>
          </p:nvPr>
        </p:nvSpPr>
        <p:spPr/>
        <p:txBody>
          <a:bodyPr/>
          <a:lstStyle/>
          <a:p>
            <a:r>
              <a:rPr lang="en-US" b="1" dirty="0"/>
              <a:t>Types of Theoretical Distribution</a:t>
            </a:r>
          </a:p>
        </p:txBody>
      </p:sp>
      <p:sp>
        <p:nvSpPr>
          <p:cNvPr id="3" name="Content Placeholder 2">
            <a:extLst>
              <a:ext uri="{FF2B5EF4-FFF2-40B4-BE49-F238E27FC236}">
                <a16:creationId xmlns:a16="http://schemas.microsoft.com/office/drawing/2014/main" id="{BFE8D493-156F-9C0C-27AA-D3F335A2F75D}"/>
              </a:ext>
            </a:extLst>
          </p:cNvPr>
          <p:cNvSpPr>
            <a:spLocks noGrp="1"/>
          </p:cNvSpPr>
          <p:nvPr>
            <p:ph idx="1"/>
          </p:nvPr>
        </p:nvSpPr>
        <p:spPr/>
        <p:txBody>
          <a:bodyPr/>
          <a:lstStyle/>
          <a:p>
            <a:r>
              <a:rPr lang="en-US" dirty="0"/>
              <a:t>Binomial Distribution</a:t>
            </a:r>
          </a:p>
          <a:p>
            <a:r>
              <a:rPr lang="en-US" dirty="0"/>
              <a:t>Poisson distribution</a:t>
            </a:r>
          </a:p>
          <a:p>
            <a:r>
              <a:rPr lang="en-US" dirty="0"/>
              <a:t>Normal distribution or Expected Frequency distribution</a:t>
            </a:r>
          </a:p>
        </p:txBody>
      </p:sp>
    </p:spTree>
    <p:extLst>
      <p:ext uri="{BB962C8B-B14F-4D97-AF65-F5344CB8AC3E}">
        <p14:creationId xmlns:p14="http://schemas.microsoft.com/office/powerpoint/2010/main" val="3332272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3DC71-4082-0458-492F-24F058A12589}"/>
              </a:ext>
            </a:extLst>
          </p:cNvPr>
          <p:cNvSpPr>
            <a:spLocks noGrp="1"/>
          </p:cNvSpPr>
          <p:nvPr>
            <p:ph type="title"/>
          </p:nvPr>
        </p:nvSpPr>
        <p:spPr/>
        <p:txBody>
          <a:bodyPr/>
          <a:lstStyle/>
          <a:p>
            <a:r>
              <a:rPr lang="en-US" b="1" dirty="0"/>
              <a:t>Binomial Distribution:</a:t>
            </a:r>
          </a:p>
        </p:txBody>
      </p:sp>
      <p:sp>
        <p:nvSpPr>
          <p:cNvPr id="3" name="Content Placeholder 2">
            <a:extLst>
              <a:ext uri="{FF2B5EF4-FFF2-40B4-BE49-F238E27FC236}">
                <a16:creationId xmlns:a16="http://schemas.microsoft.com/office/drawing/2014/main" id="{307D1624-ECF5-D8F2-6566-310C56694E6B}"/>
              </a:ext>
            </a:extLst>
          </p:cNvPr>
          <p:cNvSpPr>
            <a:spLocks noGrp="1"/>
          </p:cNvSpPr>
          <p:nvPr>
            <p:ph idx="1"/>
          </p:nvPr>
        </p:nvSpPr>
        <p:spPr/>
        <p:txBody>
          <a:bodyPr>
            <a:normAutofit/>
          </a:bodyPr>
          <a:lstStyle/>
          <a:p>
            <a:pPr marL="0" indent="0" algn="just">
              <a:buNone/>
            </a:pPr>
            <a:r>
              <a:rPr lang="en-US" dirty="0"/>
              <a:t>The prefix ‘Bi’ means two or twice. A binomial distribution can be understood as the probability of a trail with two and only two outcomes. It is a type of distribution that has two different outcomes namely, ‘success’ and ‘failure’. Also, it is applicable to discrete random variables only.</a:t>
            </a:r>
          </a:p>
          <a:p>
            <a:pPr marL="0" indent="0" algn="just">
              <a:buNone/>
            </a:pPr>
            <a:r>
              <a:rPr lang="en-US" dirty="0"/>
              <a:t>Thus, the binomial distribution summarized the number of trials, survey or experiment conducted. It is very useful when each outcome has an equal chance of attaining a particular value. The binomial distribution has some assumptions which show that there is only one outcome and this outcome has an equal chance of occurrence.</a:t>
            </a:r>
          </a:p>
        </p:txBody>
      </p:sp>
    </p:spTree>
    <p:extLst>
      <p:ext uri="{BB962C8B-B14F-4D97-AF65-F5344CB8AC3E}">
        <p14:creationId xmlns:p14="http://schemas.microsoft.com/office/powerpoint/2010/main" val="1114543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42C8E-98F6-31C3-BFA5-8D826EFEF17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FA8122-F937-44C6-0870-8E63D092B258}"/>
              </a:ext>
            </a:extLst>
          </p:cNvPr>
          <p:cNvSpPr>
            <a:spLocks noGrp="1"/>
          </p:cNvSpPr>
          <p:nvPr>
            <p:ph idx="1"/>
          </p:nvPr>
        </p:nvSpPr>
        <p:spPr/>
        <p:txBody>
          <a:bodyPr/>
          <a:lstStyle/>
          <a:p>
            <a:pPr marL="0" indent="0" algn="just">
              <a:buNone/>
            </a:pPr>
            <a:r>
              <a:rPr lang="en-US" dirty="0"/>
              <a:t>The number of the trial or the experiment must be </a:t>
            </a:r>
            <a:r>
              <a:rPr lang="en-US" dirty="0" err="1"/>
              <a:t>fixed.Every</a:t>
            </a:r>
            <a:r>
              <a:rPr lang="en-US" dirty="0"/>
              <a:t> trial is independent. None of your trials should affect the possibility of the next trial.</a:t>
            </a:r>
          </a:p>
          <a:p>
            <a:pPr marL="0" indent="0" algn="just">
              <a:buNone/>
            </a:pPr>
            <a:r>
              <a:rPr lang="en-US" dirty="0"/>
              <a:t>The probability always stays the same and equal. The probability of success may be equal for more than one trial.</a:t>
            </a:r>
          </a:p>
          <a:p>
            <a:pPr marL="0" indent="0" algn="just">
              <a:buNone/>
            </a:pPr>
            <a:endParaRPr lang="en-US" dirty="0"/>
          </a:p>
        </p:txBody>
      </p:sp>
    </p:spTree>
    <p:extLst>
      <p:ext uri="{BB962C8B-B14F-4D97-AF65-F5344CB8AC3E}">
        <p14:creationId xmlns:p14="http://schemas.microsoft.com/office/powerpoint/2010/main" val="378136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68399-F006-9BBD-E9A7-1A2BC512F69B}"/>
              </a:ext>
            </a:extLst>
          </p:cNvPr>
          <p:cNvSpPr>
            <a:spLocks noGrp="1"/>
          </p:cNvSpPr>
          <p:nvPr>
            <p:ph type="title"/>
          </p:nvPr>
        </p:nvSpPr>
        <p:spPr/>
        <p:txBody>
          <a:bodyPr/>
          <a:lstStyle/>
          <a:p>
            <a:r>
              <a:rPr lang="en-US" b="1" dirty="0"/>
              <a:t>Poisson Distribution :</a:t>
            </a:r>
          </a:p>
        </p:txBody>
      </p:sp>
      <p:sp>
        <p:nvSpPr>
          <p:cNvPr id="3" name="Content Placeholder 2">
            <a:extLst>
              <a:ext uri="{FF2B5EF4-FFF2-40B4-BE49-F238E27FC236}">
                <a16:creationId xmlns:a16="http://schemas.microsoft.com/office/drawing/2014/main" id="{FD9CDDDA-1E48-6B27-158B-C7B069BA8E5B}"/>
              </a:ext>
            </a:extLst>
          </p:cNvPr>
          <p:cNvSpPr>
            <a:spLocks noGrp="1"/>
          </p:cNvSpPr>
          <p:nvPr>
            <p:ph idx="1"/>
          </p:nvPr>
        </p:nvSpPr>
        <p:spPr/>
        <p:txBody>
          <a:bodyPr/>
          <a:lstStyle/>
          <a:p>
            <a:pPr marL="0" indent="0" algn="just">
              <a:buNone/>
            </a:pPr>
            <a:r>
              <a:rPr lang="en-US" dirty="0"/>
              <a:t>The Poisson Distribution is a theoretical discrete probability distribution that is very useful in situations where the events occur in a continuous manner. Poisson Distribution is utilized to determine the probability of exactly x0 number of successes taking place in unit time. Let us now discuss the Poisson Model.</a:t>
            </a:r>
          </a:p>
          <a:p>
            <a:pPr marL="0" indent="0" algn="just">
              <a:buNone/>
            </a:pPr>
            <a:r>
              <a:rPr lang="en-US" dirty="0"/>
              <a:t>At first, we divide the time into n number of small intervals, such that n → ∞ and p denote the probability of success, as we have already divided the time into infinitely small intervals so p → 0. So the result must be that in that condition is n x p = λ (a finite constant).</a:t>
            </a:r>
          </a:p>
        </p:txBody>
      </p:sp>
    </p:spTree>
    <p:extLst>
      <p:ext uri="{BB962C8B-B14F-4D97-AF65-F5344CB8AC3E}">
        <p14:creationId xmlns:p14="http://schemas.microsoft.com/office/powerpoint/2010/main" val="1186523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9236E-7711-351D-8264-A88BB593B226}"/>
              </a:ext>
            </a:extLst>
          </p:cNvPr>
          <p:cNvSpPr>
            <a:spLocks noGrp="1"/>
          </p:cNvSpPr>
          <p:nvPr>
            <p:ph type="title"/>
          </p:nvPr>
        </p:nvSpPr>
        <p:spPr/>
        <p:txBody>
          <a:bodyPr/>
          <a:lstStyle/>
          <a:p>
            <a:r>
              <a:rPr lang="en-US" b="1" dirty="0"/>
              <a:t>Normal Distribution :</a:t>
            </a:r>
          </a:p>
        </p:txBody>
      </p:sp>
      <p:sp>
        <p:nvSpPr>
          <p:cNvPr id="3" name="Content Placeholder 2">
            <a:extLst>
              <a:ext uri="{FF2B5EF4-FFF2-40B4-BE49-F238E27FC236}">
                <a16:creationId xmlns:a16="http://schemas.microsoft.com/office/drawing/2014/main" id="{3006573C-FEB3-BC3E-CEA5-3E0C9087F291}"/>
              </a:ext>
            </a:extLst>
          </p:cNvPr>
          <p:cNvSpPr>
            <a:spLocks noGrp="1"/>
          </p:cNvSpPr>
          <p:nvPr>
            <p:ph idx="1"/>
          </p:nvPr>
        </p:nvSpPr>
        <p:spPr/>
        <p:txBody>
          <a:bodyPr>
            <a:normAutofit lnSpcReduction="10000"/>
          </a:bodyPr>
          <a:lstStyle/>
          <a:p>
            <a:pPr marL="0" indent="0" algn="just">
              <a:buNone/>
            </a:pPr>
            <a:r>
              <a:rPr lang="en-US" dirty="0"/>
              <a:t>The Normal Distribution defines a probability density function f(x) for the continuous random variable X considered in the system. The random variables which follow the normal distribution are ones whose values can assume any known value in a given range.</a:t>
            </a:r>
          </a:p>
          <a:p>
            <a:pPr marL="0" indent="0" algn="just">
              <a:buNone/>
            </a:pPr>
            <a:r>
              <a:rPr lang="en-US" dirty="0"/>
              <a:t>We can hence extend the range to – ∞ to  + ∞ . Continuous Variables are such random variables and thus, the Normal Distribution gives you the probability of your value being in a particular range for a given trial.  The normal distribution is very important in the statistical analysis due to the central limit theorem.</a:t>
            </a:r>
          </a:p>
          <a:p>
            <a:pPr marL="0" indent="0" algn="just">
              <a:buNone/>
            </a:pPr>
            <a:r>
              <a:rPr lang="en-US" dirty="0"/>
              <a:t>The theorem states that any distribution becomes normally distributed when the number of variables is sufficiently large. For instance, the binomial distribution tends to change into the normal distribution with mean and variance.</a:t>
            </a:r>
          </a:p>
        </p:txBody>
      </p:sp>
    </p:spTree>
    <p:extLst>
      <p:ext uri="{BB962C8B-B14F-4D97-AF65-F5344CB8AC3E}">
        <p14:creationId xmlns:p14="http://schemas.microsoft.com/office/powerpoint/2010/main" val="5522687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TotalTime>
  <Words>578</Words>
  <Application>Microsoft Office PowerPoint</Application>
  <PresentationFormat>Widescreen</PresentationFormat>
  <Paragraphs>21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vt:lpstr>
      <vt:lpstr>Probability Distribution</vt:lpstr>
      <vt:lpstr>Theoretical Distribution</vt:lpstr>
      <vt:lpstr>Types of Theoretical Distribution</vt:lpstr>
      <vt:lpstr>Binomial Distribution:</vt:lpstr>
      <vt:lpstr>PowerPoint Presentation</vt:lpstr>
      <vt:lpstr>Poisson Distribution :</vt:lpstr>
      <vt:lpstr>Normal Distribution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Ananya Priya</dc:creator>
  <cp:lastModifiedBy>Ananya Priya</cp:lastModifiedBy>
  <cp:revision>2</cp:revision>
  <dcterms:created xsi:type="dcterms:W3CDTF">2023-03-28T06:02:39Z</dcterms:created>
  <dcterms:modified xsi:type="dcterms:W3CDTF">2023-03-28T07:48:45Z</dcterms:modified>
</cp:coreProperties>
</file>